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Aileron" panose="020B0604020202020204" charset="0"/>
      <p:regular r:id="rId3"/>
    </p:embeddedFont>
    <p:embeddedFont>
      <p:font typeface="Aileron Bold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Lato" panose="020F0502020204030203" pitchFamily="34" charset="0"/>
      <p:regular r:id="rId9"/>
      <p:bold r:id="rId10"/>
      <p:italic r:id="rId11"/>
      <p:boldItalic r:id="rId12"/>
    </p:embeddedFont>
    <p:embeddedFont>
      <p:font typeface="Lato Bold" panose="020F0502020204030203" charset="0"/>
      <p:regular r:id="rId13"/>
    </p:embeddedFont>
    <p:embeddedFont>
      <p:font typeface="Now" panose="020B0604020202020204" charset="0"/>
      <p:regular r:id="rId14"/>
    </p:embeddedFont>
    <p:embeddedFont>
      <p:font typeface="Now Bold" panose="020B0604020202020204" charset="0"/>
      <p:regular r:id="rId15"/>
    </p:embeddedFont>
    <p:embeddedFont>
      <p:font typeface="Now Heavy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2418" y="-1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50637"/>
            <a:ext cx="2334679" cy="9441363"/>
            <a:chOff x="0" y="0"/>
            <a:chExt cx="836696" cy="3383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6696" cy="3383571"/>
            </a:xfrm>
            <a:custGeom>
              <a:avLst/>
              <a:gdLst/>
              <a:ahLst/>
              <a:cxnLst/>
              <a:rect l="l" t="t" r="r" b="b"/>
              <a:pathLst>
                <a:path w="836696" h="3383571">
                  <a:moveTo>
                    <a:pt x="0" y="0"/>
                  </a:moveTo>
                  <a:lnTo>
                    <a:pt x="836696" y="0"/>
                  </a:lnTo>
                  <a:lnTo>
                    <a:pt x="836696" y="3383571"/>
                  </a:lnTo>
                  <a:lnTo>
                    <a:pt x="0" y="3383571"/>
                  </a:lnTo>
                  <a:close/>
                </a:path>
              </a:pathLst>
            </a:custGeom>
            <a:solidFill>
              <a:srgbClr val="E4E4E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36696" cy="34311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7560000" cy="1788577"/>
            <a:chOff x="0" y="0"/>
            <a:chExt cx="2709333" cy="6409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640986"/>
            </a:xfrm>
            <a:custGeom>
              <a:avLst/>
              <a:gdLst/>
              <a:ahLst/>
              <a:cxnLst/>
              <a:rect l="l" t="t" r="r" b="b"/>
              <a:pathLst>
                <a:path w="2709333" h="640986">
                  <a:moveTo>
                    <a:pt x="0" y="0"/>
                  </a:moveTo>
                  <a:lnTo>
                    <a:pt x="2709333" y="0"/>
                  </a:lnTo>
                  <a:lnTo>
                    <a:pt x="2709333" y="640986"/>
                  </a:lnTo>
                  <a:lnTo>
                    <a:pt x="0" y="640986"/>
                  </a:lnTo>
                  <a:close/>
                </a:path>
              </a:pathLst>
            </a:custGeom>
            <a:solidFill>
              <a:srgbClr val="323B4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709333" cy="6886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54435" y="9039447"/>
            <a:ext cx="1813810" cy="319219"/>
            <a:chOff x="0" y="0"/>
            <a:chExt cx="2418413" cy="42562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2411040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400" b="1" spc="166">
                  <a:solidFill>
                    <a:srgbClr val="323B4C"/>
                  </a:solidFill>
                  <a:latin typeface="Now Bold"/>
                  <a:ea typeface="Now Bold"/>
                  <a:cs typeface="Now Bold"/>
                  <a:sym typeface="Now Bold"/>
                </a:rPr>
                <a:t>REFERENCE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7373" y="308187"/>
              <a:ext cx="2411040" cy="117438"/>
              <a:chOff x="0" y="0"/>
              <a:chExt cx="11733051" cy="5715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255270"/>
                <a:ext cx="11733051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1733051" h="69850">
                    <a:moveTo>
                      <a:pt x="11442221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11733051" y="69850"/>
                    </a:lnTo>
                    <a:lnTo>
                      <a:pt x="11733051" y="0"/>
                    </a:lnTo>
                    <a:close/>
                  </a:path>
                </a:pathLst>
              </a:custGeom>
              <a:solidFill>
                <a:srgbClr val="323B4C"/>
              </a:solidFill>
            </p:spPr>
          </p:sp>
        </p:grpSp>
      </p:grpSp>
      <p:grpSp>
        <p:nvGrpSpPr>
          <p:cNvPr id="18" name="Group 18"/>
          <p:cNvGrpSpPr/>
          <p:nvPr/>
        </p:nvGrpSpPr>
        <p:grpSpPr>
          <a:xfrm>
            <a:off x="259235" y="2963972"/>
            <a:ext cx="1816209" cy="308718"/>
            <a:chOff x="0" y="0"/>
            <a:chExt cx="2421613" cy="411624"/>
          </a:xfrm>
        </p:grpSpPr>
        <p:grpSp>
          <p:nvGrpSpPr>
            <p:cNvPr id="19" name="Group 19"/>
            <p:cNvGrpSpPr/>
            <p:nvPr/>
          </p:nvGrpSpPr>
          <p:grpSpPr>
            <a:xfrm>
              <a:off x="10573" y="294186"/>
              <a:ext cx="2411040" cy="117438"/>
              <a:chOff x="0" y="0"/>
              <a:chExt cx="11733051" cy="5715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255270"/>
                <a:ext cx="11733051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1733051" h="69850">
                    <a:moveTo>
                      <a:pt x="11442221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11733051" y="69850"/>
                    </a:lnTo>
                    <a:lnTo>
                      <a:pt x="11733051" y="0"/>
                    </a:lnTo>
                    <a:close/>
                  </a:path>
                </a:pathLst>
              </a:custGeom>
              <a:solidFill>
                <a:srgbClr val="323B4C"/>
              </a:solidFill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0" y="-28575"/>
              <a:ext cx="1930498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400" b="1" spc="166">
                  <a:solidFill>
                    <a:srgbClr val="323B4C"/>
                  </a:solidFill>
                  <a:latin typeface="Now Bold"/>
                  <a:ea typeface="Now Bold"/>
                  <a:cs typeface="Now Bold"/>
                  <a:sym typeface="Now Bold"/>
                </a:rPr>
                <a:t>CONTACT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59235" y="4906944"/>
            <a:ext cx="1813810" cy="319219"/>
            <a:chOff x="0" y="0"/>
            <a:chExt cx="2418413" cy="425625"/>
          </a:xfrm>
        </p:grpSpPr>
        <p:grpSp>
          <p:nvGrpSpPr>
            <p:cNvPr id="23" name="Group 23"/>
            <p:cNvGrpSpPr/>
            <p:nvPr/>
          </p:nvGrpSpPr>
          <p:grpSpPr>
            <a:xfrm>
              <a:off x="7373" y="308187"/>
              <a:ext cx="2411040" cy="117438"/>
              <a:chOff x="0" y="0"/>
              <a:chExt cx="11733051" cy="5715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255270"/>
                <a:ext cx="11733051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1733051" h="69850">
                    <a:moveTo>
                      <a:pt x="11442221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11733051" y="69850"/>
                    </a:lnTo>
                    <a:lnTo>
                      <a:pt x="11733051" y="0"/>
                    </a:lnTo>
                    <a:close/>
                  </a:path>
                </a:pathLst>
              </a:custGeom>
              <a:solidFill>
                <a:srgbClr val="323B4C"/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0" y="-28575"/>
              <a:ext cx="2411040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400" b="1" spc="166">
                  <a:solidFill>
                    <a:srgbClr val="323B4C"/>
                  </a:solidFill>
                  <a:latin typeface="Now Bold"/>
                  <a:ea typeface="Now Bold"/>
                  <a:cs typeface="Now Bold"/>
                  <a:sym typeface="Now Bold"/>
                </a:rPr>
                <a:t>SKILLS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59235" y="7583578"/>
            <a:ext cx="1813810" cy="319219"/>
            <a:chOff x="0" y="0"/>
            <a:chExt cx="2418413" cy="425625"/>
          </a:xfrm>
        </p:grpSpPr>
        <p:grpSp>
          <p:nvGrpSpPr>
            <p:cNvPr id="27" name="Group 27"/>
            <p:cNvGrpSpPr/>
            <p:nvPr/>
          </p:nvGrpSpPr>
          <p:grpSpPr>
            <a:xfrm>
              <a:off x="7373" y="308187"/>
              <a:ext cx="2411040" cy="117438"/>
              <a:chOff x="0" y="0"/>
              <a:chExt cx="11733051" cy="5715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255270"/>
                <a:ext cx="11733051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1733051" h="69850">
                    <a:moveTo>
                      <a:pt x="11442221" y="0"/>
                    </a:moveTo>
                    <a:lnTo>
                      <a:pt x="0" y="0"/>
                    </a:lnTo>
                    <a:lnTo>
                      <a:pt x="0" y="69850"/>
                    </a:lnTo>
                    <a:lnTo>
                      <a:pt x="11733051" y="69850"/>
                    </a:lnTo>
                    <a:lnTo>
                      <a:pt x="11733051" y="0"/>
                    </a:lnTo>
                    <a:close/>
                  </a:path>
                </a:pathLst>
              </a:custGeom>
              <a:solidFill>
                <a:srgbClr val="323B4C"/>
              </a:solidFill>
            </p:spPr>
          </p:sp>
        </p:grpSp>
        <p:sp>
          <p:nvSpPr>
            <p:cNvPr id="29" name="TextBox 29"/>
            <p:cNvSpPr txBox="1"/>
            <p:nvPr/>
          </p:nvSpPr>
          <p:spPr>
            <a:xfrm>
              <a:off x="0" y="-28575"/>
              <a:ext cx="2411040" cy="311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400" b="1" spc="166">
                  <a:solidFill>
                    <a:srgbClr val="323B4C"/>
                  </a:solidFill>
                  <a:latin typeface="Now Bold"/>
                  <a:ea typeface="Now Bold"/>
                  <a:cs typeface="Now Bold"/>
                  <a:sym typeface="Now Bold"/>
                </a:rPr>
                <a:t>LANGUAGES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65820" y="3331940"/>
            <a:ext cx="1807225" cy="146050"/>
            <a:chOff x="0" y="0"/>
            <a:chExt cx="2409633" cy="194733"/>
          </a:xfrm>
        </p:grpSpPr>
        <p:sp>
          <p:nvSpPr>
            <p:cNvPr id="31" name="Freeform 31"/>
            <p:cNvSpPr/>
            <p:nvPr/>
          </p:nvSpPr>
          <p:spPr>
            <a:xfrm>
              <a:off x="0" y="13408"/>
              <a:ext cx="166947" cy="181325"/>
            </a:xfrm>
            <a:custGeom>
              <a:avLst/>
              <a:gdLst/>
              <a:ahLst/>
              <a:cxnLst/>
              <a:rect l="l" t="t" r="r" b="b"/>
              <a:pathLst>
                <a:path w="166947" h="181325">
                  <a:moveTo>
                    <a:pt x="0" y="0"/>
                  </a:moveTo>
                  <a:lnTo>
                    <a:pt x="166947" y="0"/>
                  </a:lnTo>
                  <a:lnTo>
                    <a:pt x="166947" y="181325"/>
                  </a:lnTo>
                  <a:lnTo>
                    <a:pt x="0" y="181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51" b="-13202"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306394" y="-28575"/>
              <a:ext cx="2103239" cy="223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00"/>
                </a:lnSpc>
                <a:spcBef>
                  <a:spcPct val="0"/>
                </a:spcBef>
              </a:pPr>
              <a:r>
                <a:rPr lang="en-US" sz="1000" dirty="0">
                  <a:solidFill>
                    <a:srgbClr val="323B4C"/>
                  </a:solidFill>
                  <a:latin typeface="Lato"/>
                  <a:ea typeface="Lato"/>
                  <a:cs typeface="Lato"/>
                  <a:sym typeface="Lato"/>
                </a:rPr>
                <a:t>01610077477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65820" y="3652020"/>
            <a:ext cx="1807225" cy="161967"/>
            <a:chOff x="0" y="-28575"/>
            <a:chExt cx="2409633" cy="215956"/>
          </a:xfrm>
        </p:grpSpPr>
        <p:sp>
          <p:nvSpPr>
            <p:cNvPr id="34" name="Freeform 34"/>
            <p:cNvSpPr/>
            <p:nvPr/>
          </p:nvSpPr>
          <p:spPr>
            <a:xfrm>
              <a:off x="0" y="35503"/>
              <a:ext cx="172527" cy="123727"/>
            </a:xfrm>
            <a:custGeom>
              <a:avLst/>
              <a:gdLst/>
              <a:ahLst/>
              <a:cxnLst/>
              <a:rect l="l" t="t" r="r" b="b"/>
              <a:pathLst>
                <a:path w="172527" h="123727">
                  <a:moveTo>
                    <a:pt x="0" y="0"/>
                  </a:moveTo>
                  <a:lnTo>
                    <a:pt x="172527" y="0"/>
                  </a:lnTo>
                  <a:lnTo>
                    <a:pt x="172527" y="123727"/>
                  </a:lnTo>
                  <a:lnTo>
                    <a:pt x="0" y="1237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306395" y="-28575"/>
              <a:ext cx="2103238" cy="215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0"/>
                </a:lnSpc>
                <a:spcBef>
                  <a:spcPct val="0"/>
                </a:spcBef>
              </a:pPr>
              <a:r>
                <a:rPr lang="en-US" sz="1000" dirty="0">
                  <a:solidFill>
                    <a:srgbClr val="323B4C"/>
                  </a:solidFill>
                  <a:latin typeface="Lato"/>
                  <a:ea typeface="Lato"/>
                  <a:cs typeface="Lato"/>
                  <a:sym typeface="Lato"/>
                </a:rPr>
                <a:t>itsagorhossain@gmail.com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75544" y="4019526"/>
            <a:ext cx="1797501" cy="162269"/>
            <a:chOff x="0" y="0"/>
            <a:chExt cx="2396668" cy="21635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41016" cy="216358"/>
            </a:xfrm>
            <a:custGeom>
              <a:avLst/>
              <a:gdLst/>
              <a:ahLst/>
              <a:cxnLst/>
              <a:rect l="l" t="t" r="r" b="b"/>
              <a:pathLst>
                <a:path w="141016" h="216358">
                  <a:moveTo>
                    <a:pt x="0" y="0"/>
                  </a:moveTo>
                  <a:lnTo>
                    <a:pt x="141016" y="0"/>
                  </a:lnTo>
                  <a:lnTo>
                    <a:pt x="141016" y="216358"/>
                  </a:lnTo>
                  <a:lnTo>
                    <a:pt x="0" y="21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300801" y="0"/>
              <a:ext cx="2095866" cy="2023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29"/>
                </a:lnSpc>
              </a:pPr>
              <a:r>
                <a:rPr lang="en-US" sz="999" dirty="0">
                  <a:solidFill>
                    <a:srgbClr val="323B4C"/>
                  </a:solidFill>
                  <a:latin typeface="Lato"/>
                  <a:ea typeface="Lato"/>
                  <a:cs typeface="Lato"/>
                  <a:sym typeface="Lato"/>
                </a:rPr>
                <a:t>Dhaka, Bangladesh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61634" y="4360844"/>
            <a:ext cx="1811410" cy="146050"/>
            <a:chOff x="0" y="0"/>
            <a:chExt cx="2415214" cy="194733"/>
          </a:xfrm>
        </p:grpSpPr>
        <p:sp>
          <p:nvSpPr>
            <p:cNvPr id="40" name="Freeform 40"/>
            <p:cNvSpPr/>
            <p:nvPr/>
          </p:nvSpPr>
          <p:spPr>
            <a:xfrm>
              <a:off x="0" y="15563"/>
              <a:ext cx="172527" cy="170645"/>
            </a:xfrm>
            <a:custGeom>
              <a:avLst/>
              <a:gdLst/>
              <a:ahLst/>
              <a:cxnLst/>
              <a:rect l="l" t="t" r="r" b="b"/>
              <a:pathLst>
                <a:path w="172527" h="170645">
                  <a:moveTo>
                    <a:pt x="0" y="0"/>
                  </a:moveTo>
                  <a:lnTo>
                    <a:pt x="172527" y="0"/>
                  </a:lnTo>
                  <a:lnTo>
                    <a:pt x="172527" y="170645"/>
                  </a:lnTo>
                  <a:lnTo>
                    <a:pt x="0" y="1706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TextBox 41"/>
            <p:cNvSpPr txBox="1"/>
            <p:nvPr/>
          </p:nvSpPr>
          <p:spPr>
            <a:xfrm>
              <a:off x="318732" y="-28575"/>
              <a:ext cx="2096482" cy="223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400"/>
                </a:lnSpc>
              </a:pPr>
              <a:r>
                <a:rPr lang="en-US" sz="1000">
                  <a:solidFill>
                    <a:srgbClr val="323B4C"/>
                  </a:solidFill>
                  <a:latin typeface="Lato"/>
                  <a:ea typeface="Lato"/>
                  <a:cs typeface="Lato"/>
                  <a:sym typeface="Lato"/>
                </a:rPr>
                <a:t>sagorhossain.com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3004468" y="3977616"/>
            <a:ext cx="4168586" cy="88079"/>
            <a:chOff x="0" y="0"/>
            <a:chExt cx="27047933" cy="571500"/>
          </a:xfrm>
        </p:grpSpPr>
        <p:sp>
          <p:nvSpPr>
            <p:cNvPr id="43" name="Freeform 43"/>
            <p:cNvSpPr/>
            <p:nvPr/>
          </p:nvSpPr>
          <p:spPr>
            <a:xfrm>
              <a:off x="0" y="255270"/>
              <a:ext cx="27047934" cy="69850"/>
            </a:xfrm>
            <a:custGeom>
              <a:avLst/>
              <a:gdLst/>
              <a:ahLst/>
              <a:cxnLst/>
              <a:rect l="l" t="t" r="r" b="b"/>
              <a:pathLst>
                <a:path w="27047934" h="69850">
                  <a:moveTo>
                    <a:pt x="26757105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7047934" y="69850"/>
                  </a:lnTo>
                  <a:lnTo>
                    <a:pt x="27047934" y="0"/>
                  </a:lnTo>
                  <a:close/>
                </a:path>
              </a:pathLst>
            </a:custGeom>
            <a:solidFill>
              <a:srgbClr val="163853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2986610" y="8761530"/>
            <a:ext cx="4195489" cy="88079"/>
            <a:chOff x="0" y="0"/>
            <a:chExt cx="27222488" cy="571500"/>
          </a:xfrm>
        </p:grpSpPr>
        <p:sp>
          <p:nvSpPr>
            <p:cNvPr id="45" name="Freeform 45"/>
            <p:cNvSpPr/>
            <p:nvPr/>
          </p:nvSpPr>
          <p:spPr>
            <a:xfrm>
              <a:off x="0" y="255270"/>
              <a:ext cx="27222487" cy="69850"/>
            </a:xfrm>
            <a:custGeom>
              <a:avLst/>
              <a:gdLst/>
              <a:ahLst/>
              <a:cxnLst/>
              <a:rect l="l" t="t" r="r" b="b"/>
              <a:pathLst>
                <a:path w="27222487" h="69850">
                  <a:moveTo>
                    <a:pt x="2693165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7222487" y="69850"/>
                  </a:lnTo>
                  <a:lnTo>
                    <a:pt x="27222487" y="0"/>
                  </a:lnTo>
                  <a:close/>
                </a:path>
              </a:pathLst>
            </a:custGeom>
            <a:solidFill>
              <a:srgbClr val="163853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3004468" y="2474194"/>
            <a:ext cx="4177631" cy="88079"/>
            <a:chOff x="0" y="0"/>
            <a:chExt cx="27106620" cy="571500"/>
          </a:xfrm>
        </p:grpSpPr>
        <p:sp>
          <p:nvSpPr>
            <p:cNvPr id="47" name="Freeform 47"/>
            <p:cNvSpPr/>
            <p:nvPr/>
          </p:nvSpPr>
          <p:spPr>
            <a:xfrm>
              <a:off x="0" y="255270"/>
              <a:ext cx="27106621" cy="69850"/>
            </a:xfrm>
            <a:custGeom>
              <a:avLst/>
              <a:gdLst/>
              <a:ahLst/>
              <a:cxnLst/>
              <a:rect l="l" t="t" r="r" b="b"/>
              <a:pathLst>
                <a:path w="27106621" h="69850">
                  <a:moveTo>
                    <a:pt x="2681579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7106621" y="69850"/>
                  </a:lnTo>
                  <a:lnTo>
                    <a:pt x="27106621" y="0"/>
                  </a:lnTo>
                  <a:close/>
                </a:path>
              </a:pathLst>
            </a:custGeom>
            <a:solidFill>
              <a:srgbClr val="163853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2522126" y="2262104"/>
            <a:ext cx="256129" cy="256129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3B4C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2522126" y="8549440"/>
            <a:ext cx="256129" cy="256129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23B4C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sp>
        <p:nvSpPr>
          <p:cNvPr id="54" name="Freeform 54"/>
          <p:cNvSpPr/>
          <p:nvPr/>
        </p:nvSpPr>
        <p:spPr>
          <a:xfrm>
            <a:off x="2591377" y="2321489"/>
            <a:ext cx="117628" cy="137358"/>
          </a:xfrm>
          <a:custGeom>
            <a:avLst/>
            <a:gdLst/>
            <a:ahLst/>
            <a:cxnLst/>
            <a:rect l="l" t="t" r="r" b="b"/>
            <a:pathLst>
              <a:path w="117628" h="137358">
                <a:moveTo>
                  <a:pt x="0" y="0"/>
                </a:moveTo>
                <a:lnTo>
                  <a:pt x="117628" y="0"/>
                </a:lnTo>
                <a:lnTo>
                  <a:pt x="117628" y="137358"/>
                </a:lnTo>
                <a:lnTo>
                  <a:pt x="0" y="137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2522126" y="3765526"/>
            <a:ext cx="256129" cy="256129"/>
          </a:xfrm>
          <a:custGeom>
            <a:avLst/>
            <a:gdLst/>
            <a:ahLst/>
            <a:cxnLst/>
            <a:rect l="l" t="t" r="r" b="b"/>
            <a:pathLst>
              <a:path w="256129" h="256129">
                <a:moveTo>
                  <a:pt x="0" y="0"/>
                </a:moveTo>
                <a:lnTo>
                  <a:pt x="256130" y="0"/>
                </a:lnTo>
                <a:lnTo>
                  <a:pt x="256130" y="256129"/>
                </a:lnTo>
                <a:lnTo>
                  <a:pt x="0" y="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2560713" y="8615521"/>
            <a:ext cx="178956" cy="123967"/>
          </a:xfrm>
          <a:custGeom>
            <a:avLst/>
            <a:gdLst/>
            <a:ahLst/>
            <a:cxnLst/>
            <a:rect l="l" t="t" r="r" b="b"/>
            <a:pathLst>
              <a:path w="178956" h="123967">
                <a:moveTo>
                  <a:pt x="0" y="0"/>
                </a:moveTo>
                <a:lnTo>
                  <a:pt x="178956" y="0"/>
                </a:lnTo>
                <a:lnTo>
                  <a:pt x="178956" y="123967"/>
                </a:lnTo>
                <a:lnTo>
                  <a:pt x="0" y="1239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7" name="AutoShape 57"/>
          <p:cNvSpPr/>
          <p:nvPr/>
        </p:nvSpPr>
        <p:spPr>
          <a:xfrm>
            <a:off x="2650191" y="2518233"/>
            <a:ext cx="0" cy="930413"/>
          </a:xfrm>
          <a:prstGeom prst="line">
            <a:avLst/>
          </a:prstGeom>
          <a:ln w="9525" cap="flat">
            <a:solidFill>
              <a:srgbClr val="323B4C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8" name="Group 58"/>
          <p:cNvGrpSpPr/>
          <p:nvPr/>
        </p:nvGrpSpPr>
        <p:grpSpPr>
          <a:xfrm>
            <a:off x="2612709" y="2926490"/>
            <a:ext cx="74965" cy="74965"/>
            <a:chOff x="0" y="0"/>
            <a:chExt cx="812800" cy="812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60" name="TextBox 6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696556" y="9886735"/>
            <a:ext cx="1368216" cy="17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5"/>
              </a:lnSpc>
            </a:pPr>
            <a:endParaRPr/>
          </a:p>
        </p:txBody>
      </p:sp>
      <p:sp>
        <p:nvSpPr>
          <p:cNvPr id="62" name="TextBox 62"/>
          <p:cNvSpPr txBox="1"/>
          <p:nvPr/>
        </p:nvSpPr>
        <p:spPr>
          <a:xfrm>
            <a:off x="689610" y="10074474"/>
            <a:ext cx="1375162" cy="17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5"/>
              </a:lnSpc>
            </a:pPr>
            <a:endParaRPr/>
          </a:p>
        </p:txBody>
      </p:sp>
      <p:sp>
        <p:nvSpPr>
          <p:cNvPr id="63" name="TextBox 63"/>
          <p:cNvSpPr txBox="1"/>
          <p:nvPr/>
        </p:nvSpPr>
        <p:spPr>
          <a:xfrm>
            <a:off x="263420" y="9435945"/>
            <a:ext cx="1805808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 spc="-2">
                <a:solidFill>
                  <a:srgbClr val="323B4C"/>
                </a:solidFill>
                <a:latin typeface="Lato Bold"/>
                <a:ea typeface="Lato Bold"/>
                <a:cs typeface="Lato Bold"/>
                <a:sym typeface="Lato Bold"/>
              </a:rPr>
              <a:t>Available upon request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63420" y="9896006"/>
            <a:ext cx="429663" cy="162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47"/>
              </a:lnSpc>
            </a:pPr>
            <a:endParaRPr/>
          </a:p>
        </p:txBody>
      </p:sp>
      <p:sp>
        <p:nvSpPr>
          <p:cNvPr id="65" name="TextBox 65"/>
          <p:cNvSpPr txBox="1"/>
          <p:nvPr/>
        </p:nvSpPr>
        <p:spPr>
          <a:xfrm>
            <a:off x="263420" y="10083745"/>
            <a:ext cx="429663" cy="162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47"/>
              </a:lnSpc>
            </a:pPr>
            <a:endParaRPr/>
          </a:p>
        </p:txBody>
      </p:sp>
      <p:sp>
        <p:nvSpPr>
          <p:cNvPr id="66" name="TextBox 66"/>
          <p:cNvSpPr txBox="1"/>
          <p:nvPr/>
        </p:nvSpPr>
        <p:spPr>
          <a:xfrm>
            <a:off x="263420" y="9663807"/>
            <a:ext cx="1809625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endParaRPr/>
          </a:p>
        </p:txBody>
      </p:sp>
      <p:sp>
        <p:nvSpPr>
          <p:cNvPr id="67" name="TextBox 67"/>
          <p:cNvSpPr txBox="1"/>
          <p:nvPr/>
        </p:nvSpPr>
        <p:spPr>
          <a:xfrm>
            <a:off x="183717" y="5207112"/>
            <a:ext cx="1889327" cy="1965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SEO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Google Ads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Google Business Profile Optimization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Meta Ads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Google Analytics 4 (GA4)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Google Tag Manager (GTM)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WordPress SEO</a:t>
            </a:r>
          </a:p>
          <a:p>
            <a:pPr marL="215901" lvl="1" indent="-107951" algn="l">
              <a:lnSpc>
                <a:spcPts val="2000"/>
              </a:lnSpc>
              <a:buFont typeface="Arial"/>
              <a:buChar char="•"/>
            </a:pPr>
            <a:r>
              <a:rPr lang="en-US" sz="100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Shopify SEO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83717" y="7950422"/>
            <a:ext cx="188932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Bengali (Native)</a:t>
            </a:r>
          </a:p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English (Fluent)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986610" y="629158"/>
            <a:ext cx="4187345" cy="373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2"/>
              </a:lnSpc>
              <a:spcBef>
                <a:spcPct val="0"/>
              </a:spcBef>
            </a:pPr>
            <a:r>
              <a:rPr lang="en-US" sz="2702" b="1" dirty="0">
                <a:solidFill>
                  <a:srgbClr val="FDFDFD"/>
                </a:solidFill>
                <a:latin typeface="Now Heavy"/>
                <a:ea typeface="Now Heavy"/>
                <a:cs typeface="Now Heavy"/>
                <a:sym typeface="Now Heavy"/>
              </a:rPr>
              <a:t>MD. SAGOR HOSSAIN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986610" y="1032256"/>
            <a:ext cx="4195489" cy="24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13"/>
              </a:lnSpc>
              <a:spcBef>
                <a:spcPct val="0"/>
              </a:spcBef>
            </a:pPr>
            <a:r>
              <a:rPr lang="en-US" sz="1438" dirty="0">
                <a:solidFill>
                  <a:srgbClr val="FDFDFD"/>
                </a:solidFill>
                <a:latin typeface="Now"/>
                <a:ea typeface="Now"/>
                <a:cs typeface="Now"/>
                <a:sym typeface="Now"/>
              </a:rPr>
              <a:t>DIGITAL MARKETING EXPERT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004468" y="3717901"/>
            <a:ext cx="4177631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400" b="1" spc="166" dirty="0">
                <a:solidFill>
                  <a:srgbClr val="323B4C"/>
                </a:solidFill>
                <a:latin typeface="Now Bold"/>
                <a:ea typeface="Now Bold"/>
                <a:cs typeface="Now Bold"/>
                <a:sym typeface="Now Bold"/>
              </a:rPr>
              <a:t>WORK EXPERIENCE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2982156" y="8501815"/>
            <a:ext cx="4199942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400" b="1" spc="166" dirty="0">
                <a:solidFill>
                  <a:srgbClr val="323B4C"/>
                </a:solidFill>
                <a:latin typeface="Now Bold"/>
                <a:ea typeface="Now Bold"/>
                <a:cs typeface="Now Bold"/>
                <a:sym typeface="Now Bold"/>
              </a:rPr>
              <a:t>EDUCATION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3004468" y="2233529"/>
            <a:ext cx="4177631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400" b="1" spc="166">
                <a:solidFill>
                  <a:srgbClr val="323B4C"/>
                </a:solidFill>
                <a:latin typeface="Now Bold"/>
                <a:ea typeface="Now Bold"/>
                <a:cs typeface="Now Bold"/>
                <a:sym typeface="Now Bold"/>
              </a:rPr>
              <a:t>PROFILE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3004468" y="2597746"/>
            <a:ext cx="4177631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99"/>
              </a:lnSpc>
              <a:spcBef>
                <a:spcPct val="0"/>
              </a:spcBef>
            </a:pPr>
            <a:r>
              <a:rPr lang="en-US" sz="999" dirty="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Digital marketing professional based in Dhaka, Bangladesh, specializing in SEO, Google Ads, Meta Ads, and Google Analytics 4. Currently Senior Executive, Digital Marketing at </a:t>
            </a:r>
            <a:r>
              <a:rPr lang="en-US" sz="999" dirty="0" err="1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Maktech</a:t>
            </a:r>
            <a:r>
              <a:rPr lang="en-US" sz="999" dirty="0">
                <a:solidFill>
                  <a:srgbClr val="323B4C"/>
                </a:solidFill>
                <a:latin typeface="Lato"/>
                <a:ea typeface="Lato"/>
                <a:cs typeface="Lato"/>
                <a:sym typeface="Lato"/>
              </a:rPr>
              <a:t>, with prior experience in SEO consulting and ICT training. Skilled in Google Business Profile optimization, Google Tag Manager, and WordPress/Shopify SEO, with a strong interest in teaching digital marketing to others.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5993378" y="4138279"/>
            <a:ext cx="1179676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Mar 2025 - Present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3004468" y="4094269"/>
            <a:ext cx="1957265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 dirty="0" err="1">
                <a:solidFill>
                  <a:srgbClr val="323B4C"/>
                </a:solidFill>
                <a:latin typeface="Aileron Bold"/>
                <a:ea typeface="Aileron Bold"/>
                <a:cs typeface="Aileron Bold"/>
                <a:sym typeface="Aileron Bold"/>
              </a:rPr>
              <a:t>Maktech</a:t>
            </a:r>
            <a:endParaRPr lang="en-US" sz="1100" b="1" dirty="0">
              <a:solidFill>
                <a:srgbClr val="323B4C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3004468" y="4287504"/>
            <a:ext cx="2483687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Senior Executive, Digital Marketing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5909165" y="5634339"/>
            <a:ext cx="1263889" cy="17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00"/>
              </a:lnSpc>
              <a:spcBef>
                <a:spcPct val="0"/>
              </a:spcBef>
            </a:pPr>
            <a:r>
              <a:rPr lang="en-US" sz="100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Apr 2024 - Feb 2025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004468" y="5634339"/>
            <a:ext cx="1967029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 dirty="0">
                <a:solidFill>
                  <a:srgbClr val="323B4C"/>
                </a:solidFill>
                <a:latin typeface="Aileron Bold"/>
                <a:ea typeface="Aileron Bold"/>
                <a:cs typeface="Aileron Bold"/>
                <a:sym typeface="Aileron Bold"/>
              </a:rPr>
              <a:t>Crystal Vision Solutions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004468" y="5827573"/>
            <a:ext cx="2423623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SEO Expert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974055" y="7002958"/>
            <a:ext cx="1198998" cy="17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00"/>
              </a:lnSpc>
              <a:spcBef>
                <a:spcPct val="0"/>
              </a:spcBef>
            </a:pPr>
            <a:r>
              <a:rPr lang="en-US" sz="100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Mar 2023 - Jan 2024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3004468" y="7002958"/>
            <a:ext cx="194611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 dirty="0">
                <a:solidFill>
                  <a:srgbClr val="323B4C"/>
                </a:solidFill>
                <a:latin typeface="Aileron Bold"/>
                <a:ea typeface="Aileron Bold"/>
                <a:cs typeface="Aileron Bold"/>
                <a:sym typeface="Aileron Bold"/>
              </a:rPr>
              <a:t>ICT Division, Bangladesh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3004468" y="7196193"/>
            <a:ext cx="2228818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ICT Trainer, Training of Trainers (</a:t>
            </a:r>
            <a:r>
              <a:rPr lang="en-US" sz="1099" dirty="0" err="1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ToT</a:t>
            </a:r>
            <a:r>
              <a:rPr lang="en-US" sz="1099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)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3004468" y="4573889"/>
            <a:ext cx="4168586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Plan and execute SEO, Google Ads, and Meta Ads campaigns to drive organic and paid traffic growth.</a:t>
            </a:r>
          </a:p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Manage Google Analytics 4 (GA4) and Google Tag Manager (GTM) setups to track performance and optimize conversions.</a:t>
            </a:r>
          </a:p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Optimize Google Business Profiles and WordPress/Shopify SEO to strengthen local and organic visibility.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004468" y="6113959"/>
            <a:ext cx="4168586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Conducted technical, on-page, and off-page SEO audits to improve client search rankings.</a:t>
            </a:r>
          </a:p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Researched keywords and competitors to build data-driven SEO strategies.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004468" y="7508040"/>
            <a:ext cx="4168586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Delivered Training-of-Trainers (</a:t>
            </a:r>
            <a:r>
              <a:rPr lang="en-US" sz="1000" dirty="0" err="1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ToT</a:t>
            </a: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) sessions on ICT and digital skills to government trainers.</a:t>
            </a:r>
          </a:p>
          <a:p>
            <a:pPr marL="215901" lvl="1" indent="-107951" algn="just">
              <a:lnSpc>
                <a:spcPts val="1400"/>
              </a:lnSpc>
              <a:buFont typeface="Arial"/>
              <a:buChar char="•"/>
            </a:pPr>
            <a:r>
              <a:rPr lang="en-US" sz="1000" dirty="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Developed training materials and curriculum content for digital literacy programs.</a:t>
            </a:r>
          </a:p>
        </p:txBody>
      </p:sp>
      <p:sp>
        <p:nvSpPr>
          <p:cNvPr id="87" name="AutoShape 87"/>
          <p:cNvSpPr/>
          <p:nvPr/>
        </p:nvSpPr>
        <p:spPr>
          <a:xfrm>
            <a:off x="2650191" y="4021655"/>
            <a:ext cx="0" cy="4175360"/>
          </a:xfrm>
          <a:prstGeom prst="line">
            <a:avLst/>
          </a:prstGeom>
          <a:ln w="9525" cap="flat">
            <a:solidFill>
              <a:srgbClr val="323B4C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8" name="Group 88"/>
          <p:cNvGrpSpPr/>
          <p:nvPr/>
        </p:nvGrpSpPr>
        <p:grpSpPr>
          <a:xfrm>
            <a:off x="2612709" y="4166642"/>
            <a:ext cx="74965" cy="74965"/>
            <a:chOff x="0" y="0"/>
            <a:chExt cx="812800" cy="812800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90" name="TextBox 9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2612709" y="5706711"/>
            <a:ext cx="74965" cy="74965"/>
            <a:chOff x="0" y="0"/>
            <a:chExt cx="812800" cy="812800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93" name="TextBox 9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2612709" y="7067076"/>
            <a:ext cx="74965" cy="74965"/>
            <a:chOff x="0" y="0"/>
            <a:chExt cx="812800" cy="812800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96" name="TextBox 9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sp>
        <p:nvSpPr>
          <p:cNvPr id="97" name="TextBox 97"/>
          <p:cNvSpPr txBox="1"/>
          <p:nvPr/>
        </p:nvSpPr>
        <p:spPr>
          <a:xfrm>
            <a:off x="6120511" y="8963908"/>
            <a:ext cx="1052543" cy="17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00"/>
              </a:lnSpc>
              <a:spcBef>
                <a:spcPct val="0"/>
              </a:spcBef>
            </a:pPr>
            <a:r>
              <a:rPr lang="en-US" sz="100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2023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3004468" y="8963908"/>
            <a:ext cx="3116043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>
                <a:solidFill>
                  <a:srgbClr val="323B4C"/>
                </a:solidFill>
                <a:latin typeface="Aileron Bold"/>
                <a:ea typeface="Aileron Bold"/>
                <a:cs typeface="Aileron Bold"/>
                <a:sym typeface="Aileron Bold"/>
              </a:rPr>
              <a:t>[Degree/Program - please confirm]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3004468" y="9157143"/>
            <a:ext cx="3116043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Dhaka International University (DIU)</a:t>
            </a:r>
          </a:p>
        </p:txBody>
      </p:sp>
      <p:sp>
        <p:nvSpPr>
          <p:cNvPr id="100" name="AutoShape 100"/>
          <p:cNvSpPr/>
          <p:nvPr/>
        </p:nvSpPr>
        <p:spPr>
          <a:xfrm flipH="1">
            <a:off x="2650191" y="8805569"/>
            <a:ext cx="0" cy="1471274"/>
          </a:xfrm>
          <a:prstGeom prst="line">
            <a:avLst/>
          </a:prstGeom>
          <a:ln w="9525" cap="flat">
            <a:solidFill>
              <a:srgbClr val="323B4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1" name="TextBox 101"/>
          <p:cNvSpPr txBox="1"/>
          <p:nvPr/>
        </p:nvSpPr>
        <p:spPr>
          <a:xfrm>
            <a:off x="6120511" y="9701338"/>
            <a:ext cx="1030232" cy="17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00"/>
              </a:lnSpc>
              <a:spcBef>
                <a:spcPct val="0"/>
              </a:spcBef>
            </a:pPr>
            <a:r>
              <a:rPr lang="en-US" sz="1000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2022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2982156" y="9701338"/>
            <a:ext cx="3138354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>
                <a:solidFill>
                  <a:srgbClr val="323B4C"/>
                </a:solidFill>
                <a:latin typeface="Aileron Bold"/>
                <a:ea typeface="Aileron Bold"/>
                <a:cs typeface="Aileron Bold"/>
                <a:sym typeface="Aileron Bold"/>
              </a:rPr>
              <a:t>Diploma in Engineering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2982156" y="9894573"/>
            <a:ext cx="3138354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>
                <a:solidFill>
                  <a:srgbClr val="323B4C"/>
                </a:solidFill>
                <a:latin typeface="Aileron"/>
                <a:ea typeface="Aileron"/>
                <a:cs typeface="Aileron"/>
                <a:sym typeface="Aileron"/>
              </a:rPr>
              <a:t>Shariatpur Government Polytechnic Institute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2982156" y="10085708"/>
            <a:ext cx="3138354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endParaRPr/>
          </a:p>
        </p:txBody>
      </p:sp>
      <p:sp>
        <p:nvSpPr>
          <p:cNvPr id="105" name="TextBox 105"/>
          <p:cNvSpPr txBox="1"/>
          <p:nvPr/>
        </p:nvSpPr>
        <p:spPr>
          <a:xfrm>
            <a:off x="3004468" y="9338753"/>
            <a:ext cx="3116043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endParaRPr/>
          </a:p>
        </p:txBody>
      </p:sp>
      <p:grpSp>
        <p:nvGrpSpPr>
          <p:cNvPr id="106" name="Group 106"/>
          <p:cNvGrpSpPr/>
          <p:nvPr/>
        </p:nvGrpSpPr>
        <p:grpSpPr>
          <a:xfrm>
            <a:off x="2612709" y="9028026"/>
            <a:ext cx="74965" cy="74965"/>
            <a:chOff x="0" y="0"/>
            <a:chExt cx="812800" cy="812800"/>
          </a:xfrm>
        </p:grpSpPr>
        <p:sp>
          <p:nvSpPr>
            <p:cNvPr id="107" name="Freeform 10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108" name="TextBox 10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grpSp>
        <p:nvGrpSpPr>
          <p:cNvPr id="109" name="Group 109"/>
          <p:cNvGrpSpPr/>
          <p:nvPr/>
        </p:nvGrpSpPr>
        <p:grpSpPr>
          <a:xfrm>
            <a:off x="2612709" y="9773711"/>
            <a:ext cx="74965" cy="74965"/>
            <a:chOff x="0" y="0"/>
            <a:chExt cx="812800" cy="812800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9525" cap="sq">
              <a:solidFill>
                <a:srgbClr val="323B4C"/>
              </a:solidFill>
              <a:prstDash val="solid"/>
              <a:miter/>
            </a:ln>
          </p:spPr>
        </p:sp>
        <p:sp>
          <p:nvSpPr>
            <p:cNvPr id="111" name="TextBox 1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9"/>
                </a:lnSpc>
              </a:pPr>
              <a:endParaRPr/>
            </a:p>
          </p:txBody>
        </p:sp>
      </p:grpSp>
      <p:pic>
        <p:nvPicPr>
          <p:cNvPr id="120" name="Picture 119">
            <a:extLst>
              <a:ext uri="{FF2B5EF4-FFF2-40B4-BE49-F238E27FC236}">
                <a16:creationId xmlns:a16="http://schemas.microsoft.com/office/drawing/2014/main" id="{50330775-26D2-4B07-BB47-5CF1D7D76EE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80" y="631375"/>
            <a:ext cx="1952364" cy="1989766"/>
          </a:xfrm>
          <a:prstGeom prst="ellipse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304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Now Heavy</vt:lpstr>
      <vt:lpstr>Now</vt:lpstr>
      <vt:lpstr>Aileron</vt:lpstr>
      <vt:lpstr>Now Bold</vt:lpstr>
      <vt:lpstr>Aileron Bold</vt:lpstr>
      <vt:lpstr>Arial</vt:lpstr>
      <vt:lpstr>Lato Bold</vt:lpstr>
      <vt:lpstr>Calibri</vt:lpstr>
      <vt:lpstr>Lato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Gray Simple Professional CV Resume</dc:title>
  <cp:lastModifiedBy>Sagor Hossain</cp:lastModifiedBy>
  <cp:revision>5</cp:revision>
  <dcterms:created xsi:type="dcterms:W3CDTF">2006-08-16T00:00:00Z</dcterms:created>
  <dcterms:modified xsi:type="dcterms:W3CDTF">2026-07-20T11:27:41Z</dcterms:modified>
  <dc:identifier>DAHP6haHy8U</dc:identifier>
</cp:coreProperties>
</file>